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1"/>
  </p:sldMasterIdLst>
  <p:sldIdLst>
    <p:sldId id="256" r:id="rId2"/>
    <p:sldId id="258" r:id="rId3"/>
    <p:sldId id="259" r:id="rId4"/>
    <p:sldId id="264" r:id="rId5"/>
    <p:sldId id="266" r:id="rId6"/>
    <p:sldId id="267" r:id="rId7"/>
    <p:sldId id="269" r:id="rId8"/>
    <p:sldId id="268" r:id="rId9"/>
    <p:sldId id="272" r:id="rId10"/>
    <p:sldId id="271" r:id="rId11"/>
    <p:sldId id="265" r:id="rId12"/>
    <p:sldId id="270" r:id="rId13"/>
    <p:sldId id="263" r:id="rId14"/>
  </p:sldIdLst>
  <p:sldSz cx="12192000" cy="6858000"/>
  <p:notesSz cx="6858000" cy="9144000"/>
  <p:embeddedFontLst>
    <p:embeddedFont>
      <p:font typeface="Avenir Next LT Pro" panose="020B05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itka Banner" panose="02000505000000020004" pitchFamily="2" charset="0"/>
      <p:regular r:id="rId23"/>
      <p:bold r:id="rId24"/>
      <p:italic r:id="rId25"/>
      <p:boldItalic r:id="rId26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3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8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9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7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02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8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1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8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9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4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storage.googleapis.com/v0/b/ae-esaq.appspot.com/o/GD%2FDode_Sombras%2FTeorema%20Sombra%20Dodecaedro.pptx?alt=medi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storage.googleapis.com/v0/b/ae-esaq.appspot.com/o/GD%2FDode_Sombras%2FSombra%20Dodecaedro%20Ponto%20a%20Ponto.pptx?alt=med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46A6EB-1D8D-AD1B-3428-710239E2E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28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402104-F644-DA07-CB17-93809BD12C3F}"/>
              </a:ext>
            </a:extLst>
          </p:cNvPr>
          <p:cNvSpPr txBox="1">
            <a:spLocks/>
          </p:cNvSpPr>
          <p:nvPr/>
        </p:nvSpPr>
        <p:spPr>
          <a:xfrm>
            <a:off x="758953" y="1128811"/>
            <a:ext cx="3447288" cy="2459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err="1"/>
              <a:t>Dodecaedro</a:t>
            </a:r>
            <a:endParaRPr lang="en-GB" sz="5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5EC7D6-29C5-F0C8-1702-5C41498B7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4" y="3864635"/>
            <a:ext cx="3447288" cy="2831730"/>
          </a:xfrm>
        </p:spPr>
        <p:txBody>
          <a:bodyPr anchor="t">
            <a:normAutofit/>
          </a:bodyPr>
          <a:lstStyle/>
          <a:p>
            <a:r>
              <a:rPr lang="en-GB" dirty="0" err="1"/>
              <a:t>Discentes</a:t>
            </a:r>
            <a:r>
              <a:rPr lang="en-GB" dirty="0"/>
              <a:t>: Sofia Cadete, n.º39091, 11.ºD; Rafael Moniz, n.º39075, 11.ºG</a:t>
            </a:r>
          </a:p>
          <a:p>
            <a:r>
              <a:rPr lang="en-GB" dirty="0" err="1"/>
              <a:t>Docente</a:t>
            </a:r>
            <a:r>
              <a:rPr lang="en-GB" dirty="0"/>
              <a:t>: José Artur Cabral</a:t>
            </a:r>
          </a:p>
        </p:txBody>
      </p:sp>
    </p:spTree>
    <p:extLst>
      <p:ext uri="{BB962C8B-B14F-4D97-AF65-F5344CB8AC3E}">
        <p14:creationId xmlns:p14="http://schemas.microsoft.com/office/powerpoint/2010/main" val="137655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F9221-DED2-32FC-6958-7F62BC5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Esfera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496F60-6D79-2C10-EE4E-33117BBD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2"/>
            <a:ext cx="6321552" cy="6266688"/>
          </a:xfrm>
        </p:spPr>
        <p:txBody>
          <a:bodyPr>
            <a:normAutofit/>
          </a:bodyPr>
          <a:lstStyle/>
          <a:p>
            <a:pPr marL="182563" indent="-182563">
              <a:lnSpc>
                <a:spcPct val="150000"/>
              </a:lnSpc>
              <a:tabLst>
                <a:tab pos="182563" algn="l"/>
              </a:tabLst>
            </a:pPr>
            <a:r>
              <a:rPr lang="pt-PT" sz="2800" dirty="0"/>
              <a:t>Encontrados </a:t>
            </a:r>
            <a:r>
              <a:rPr lang="pt-PT" sz="2800"/>
              <a:t>os 10 </a:t>
            </a:r>
            <a:r>
              <a:rPr lang="pt-PT" sz="2800" dirty="0"/>
              <a:t>pontos que definem a </a:t>
            </a:r>
            <a:r>
              <a:rPr lang="pt-PT" sz="2800" dirty="0" err="1"/>
              <a:t>separatriz</a:t>
            </a:r>
            <a:r>
              <a:rPr lang="pt-PT" sz="2800" dirty="0"/>
              <a:t> luz/sombra, determina-se a sombra da esfera</a:t>
            </a:r>
            <a:endParaRPr lang="pt-PT" sz="2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 descr="Uma imagem com desenho, esboço, texto, diagrama&#10;&#10;Descrição gerada automaticamente">
            <a:extLst>
              <a:ext uri="{FF2B5EF4-FFF2-40B4-BE49-F238E27FC236}">
                <a16:creationId xmlns:a16="http://schemas.microsoft.com/office/drawing/2014/main" id="{516AD85E-766A-98DE-2AB1-B1FA88053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" b="7366"/>
          <a:stretch/>
        </p:blipFill>
        <p:spPr>
          <a:xfrm>
            <a:off x="747776" y="1920539"/>
            <a:ext cx="3853688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7403F-5F86-54F2-5924-3DC79AA9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Teorema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FAB8A2-1243-4FF4-7EFA-6C9F50CDD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/>
              <a:t>Assim, decidimos determinar a secção que um plano que contenha o centro do Dodecaedro e que seja perpendicular à direção luminosa convencional faz no sólido platónico.</a:t>
            </a:r>
            <a:endParaRPr lang="pt-PT" sz="2800" dirty="0">
              <a:hlinkClick r:id="rId2"/>
            </a:endParaRPr>
          </a:p>
          <a:p>
            <a:r>
              <a:rPr lang="pt-PT" sz="2800" dirty="0">
                <a:hlinkClick r:id="rId2"/>
              </a:rPr>
              <a:t>Secção do plano oblíquo perpendicular à direção luminosa convencional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20727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7403F-5F86-54F2-5924-3DC79AA9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Teorema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FAB8A2-1243-4FF4-7EFA-6C9F50CD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2"/>
            <a:ext cx="6245352" cy="5885688"/>
          </a:xfrm>
        </p:spPr>
        <p:txBody>
          <a:bodyPr>
            <a:normAutofit lnSpcReduction="10000"/>
          </a:bodyPr>
          <a:lstStyle/>
          <a:p>
            <a:r>
              <a:rPr lang="pt-PT" sz="2800" dirty="0"/>
              <a:t>Imaginemos o Dodecaedro envolvido numa esfera:</a:t>
            </a:r>
          </a:p>
          <a:p>
            <a:pPr marL="541338" indent="-358775">
              <a:buFont typeface="Wingdings" panose="05000000000000000000" pitchFamily="2" charset="2"/>
              <a:buChar char="Ø"/>
            </a:pPr>
            <a:r>
              <a:rPr lang="pt-PT" sz="2800" dirty="0"/>
              <a:t>As faces que possuírem maior área da sombra da esfera, estarão em sombra;</a:t>
            </a:r>
          </a:p>
          <a:p>
            <a:pPr marL="541338" indent="-358775">
              <a:buFont typeface="Wingdings" panose="05000000000000000000" pitchFamily="2" charset="2"/>
              <a:buChar char="Ø"/>
            </a:pPr>
            <a:r>
              <a:rPr lang="pt-PT" sz="2800" dirty="0"/>
              <a:t>As faces que possuírem maior área luminosa da esfera, estarão iluminadas;</a:t>
            </a:r>
          </a:p>
          <a:p>
            <a:pPr marL="182563" indent="-182563"/>
            <a:r>
              <a:rPr lang="pt-PT" sz="2800" dirty="0"/>
              <a:t>Podemos assim determinar as arestas que definem a </a:t>
            </a:r>
            <a:r>
              <a:rPr lang="pt-PT" sz="2800" dirty="0" err="1"/>
              <a:t>separatriz</a:t>
            </a:r>
            <a:r>
              <a:rPr lang="pt-PT" sz="2800" dirty="0"/>
              <a:t> luz/sombra, determinando , por fim, a sombra do Dodecaedro</a:t>
            </a:r>
          </a:p>
        </p:txBody>
      </p:sp>
    </p:spTree>
    <p:extLst>
      <p:ext uri="{BB962C8B-B14F-4D97-AF65-F5344CB8AC3E}">
        <p14:creationId xmlns:p14="http://schemas.microsoft.com/office/powerpoint/2010/main" val="178224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uz infinita da arte da cor de dodecahedron, luz conduzida usb da noite,  decoração novidade presente nightlight bonito luzes de fadas decoração do  feriado lâmpada|Iluminação de Natal| - AliExpress">
            <a:extLst>
              <a:ext uri="{FF2B5EF4-FFF2-40B4-BE49-F238E27FC236}">
                <a16:creationId xmlns:a16="http://schemas.microsoft.com/office/drawing/2014/main" id="{B51253C2-7C43-70FF-5CBE-3B5245F92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 b="11351"/>
          <a:stretch/>
        </p:blipFill>
        <p:spPr bwMode="auto">
          <a:xfrm>
            <a:off x="3331594" y="10"/>
            <a:ext cx="8860408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10376-576A-4795-F85C-4246BBF0F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1128811"/>
            <a:ext cx="3447288" cy="3342290"/>
          </a:xfrm>
        </p:spPr>
        <p:txBody>
          <a:bodyPr anchor="b">
            <a:normAutofit/>
          </a:bodyPr>
          <a:lstStyle/>
          <a:p>
            <a:r>
              <a:rPr lang="en-GB" sz="6000" dirty="0" err="1"/>
              <a:t>Obrigado</a:t>
            </a:r>
            <a:r>
              <a:rPr lang="en-GB" sz="6000" dirty="0"/>
              <a:t> pela vossa </a:t>
            </a:r>
            <a:r>
              <a:rPr lang="en-GB" sz="6000" dirty="0" err="1"/>
              <a:t>atenção</a:t>
            </a:r>
            <a:r>
              <a:rPr lang="en-GB" sz="6000" dirty="0"/>
              <a:t>!</a:t>
            </a:r>
            <a:r>
              <a:rPr lang="en-GB" sz="6000" i="0" dirty="0">
                <a:sym typeface="Wingdings" panose="05000000000000000000" pitchFamily="2" charset="2"/>
              </a:rPr>
              <a:t></a:t>
            </a:r>
            <a:endParaRPr lang="en-GB" sz="6000" i="0" dirty="0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18ADF-F631-FFB5-2BE6-A2C06AAC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758952"/>
            <a:ext cx="4045961" cy="4754880"/>
          </a:xfrm>
        </p:spPr>
        <p:txBody>
          <a:bodyPr/>
          <a:lstStyle/>
          <a:p>
            <a:r>
              <a:rPr lang="pt-PT" dirty="0"/>
              <a:t>Continuando o Exercício 1 …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746F397-A9D1-ED83-6170-4995BB14C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Q’ (0;6;0) e A (0;9;0) </a:t>
            </a:r>
            <a:r>
              <a:rPr lang="en-GB" sz="2800" dirty="0" err="1"/>
              <a:t>pertencem</a:t>
            </a:r>
            <a:r>
              <a:rPr lang="en-GB" sz="2800" dirty="0"/>
              <a:t> </a:t>
            </a:r>
            <a:r>
              <a:rPr lang="en-GB" sz="2800" dirty="0" err="1"/>
              <a:t>ao</a:t>
            </a:r>
            <a:r>
              <a:rPr lang="en-GB" sz="2800" dirty="0"/>
              <a:t> </a:t>
            </a:r>
            <a:r>
              <a:rPr lang="en-GB" sz="2800" dirty="0" err="1"/>
              <a:t>plano</a:t>
            </a:r>
            <a:r>
              <a:rPr lang="en-GB" sz="2800" dirty="0"/>
              <a:t> horizontal </a:t>
            </a:r>
            <a:r>
              <a:rPr lang="el-GR" sz="2800" dirty="0"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são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respetivamente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centro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e um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vértice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da face [ABCDE]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dodecaedro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pertence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 1.º </a:t>
            </a:r>
            <a:r>
              <a:rPr lang="en-GB" sz="2800" dirty="0" err="1">
                <a:ea typeface="Calibri" panose="020F0502020204030204" pitchFamily="34" charset="0"/>
                <a:cs typeface="Calibri" panose="020F0502020204030204" pitchFamily="34" charset="0"/>
              </a:rPr>
              <a:t>diedro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E2B4C-A91C-0F08-7B9A-82249B7A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76" y="2734574"/>
            <a:ext cx="2700487" cy="37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18334-C941-220D-6957-E8AD4EAD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4061242" cy="4754880"/>
          </a:xfrm>
        </p:spPr>
        <p:txBody>
          <a:bodyPr/>
          <a:lstStyle/>
          <a:p>
            <a:r>
              <a:rPr lang="pt-PT" dirty="0"/>
              <a:t>Exercício 1.4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0A420D0-C2DA-22F9-8F13-10B2FD069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800" dirty="0"/>
              <a:t>Determine a sombra do dodecaedro utilizando a direção luminosa convencional.</a:t>
            </a:r>
          </a:p>
          <a:p>
            <a:pPr>
              <a:lnSpc>
                <a:spcPct val="150000"/>
              </a:lnSpc>
            </a:pPr>
            <a:r>
              <a:rPr lang="pt-PT" sz="2800" dirty="0">
                <a:hlinkClick r:id="rId2"/>
              </a:rPr>
              <a:t>Sombra Ponto a Ponto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84752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F9221-DED2-32FC-6958-7F62BC5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Esfera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496F60-6D79-2C10-EE4E-33117BBD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2"/>
            <a:ext cx="6245352" cy="5125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800" dirty="0"/>
              <a:t>Como o Dodecaedro não é nem uma pirâmide nem um prisma, tentamos criar um teorema inspirado no método para determinar a sombra de uma esfera, dado ser o sólida mais semelhante ao Dodecaedro</a:t>
            </a:r>
          </a:p>
        </p:txBody>
      </p:sp>
      <p:pic>
        <p:nvPicPr>
          <p:cNvPr id="5" name="Imagem 4" descr="Uma imagem com esboço, desenho, arte, desenhos de criança&#10;&#10;Descrição gerada automaticamente">
            <a:extLst>
              <a:ext uri="{FF2B5EF4-FFF2-40B4-BE49-F238E27FC236}">
                <a16:creationId xmlns:a16="http://schemas.microsoft.com/office/drawing/2014/main" id="{2BDBE730-A681-D5D5-2447-9D60579AF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7" y="2608982"/>
            <a:ext cx="3911186" cy="313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50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F9221-DED2-32FC-6958-7F62BC5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Esfera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496F60-6D79-2C10-EE4E-33117BBD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2"/>
            <a:ext cx="6270752" cy="51253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2800" dirty="0"/>
              <a:t>O método da sombra da esfera consiste em:</a:t>
            </a:r>
          </a:p>
          <a:p>
            <a:pPr marL="541338" indent="-3635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2800" dirty="0"/>
              <a:t>Criar um plano que contenha o centro da esfera e seja perpendicular à direção luminosa convencional (plano oblíquo 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t-PT" sz="2800" dirty="0"/>
              <a:t>.</a:t>
            </a:r>
          </a:p>
          <a:p>
            <a:pPr marL="541338" indent="-3635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2800" dirty="0"/>
              <a:t>A partir deste, encontramos 10 pontos para fazer a </a:t>
            </a:r>
            <a:r>
              <a:rPr lang="pt-PT" sz="2800" dirty="0" err="1"/>
              <a:t>separatriz</a:t>
            </a:r>
            <a:r>
              <a:rPr lang="pt-PT" sz="2800" dirty="0"/>
              <a:t> luz/sombra, que será uma elipse.</a:t>
            </a:r>
          </a:p>
        </p:txBody>
      </p:sp>
      <p:pic>
        <p:nvPicPr>
          <p:cNvPr id="5" name="Imagem 4" descr="Uma imagem com texto, esboço, desenho, diagrama&#10;&#10;Descrição gerada automaticamente">
            <a:extLst>
              <a:ext uri="{FF2B5EF4-FFF2-40B4-BE49-F238E27FC236}">
                <a16:creationId xmlns:a16="http://schemas.microsoft.com/office/drawing/2014/main" id="{1F38BDF3-60DF-2BDE-E519-FDCA10CE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008337"/>
            <a:ext cx="3853688" cy="44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1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F9221-DED2-32FC-6958-7F62BC5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Esfera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496F60-6D79-2C10-EE4E-33117BBD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1"/>
            <a:ext cx="6321552" cy="6607049"/>
          </a:xfrm>
        </p:spPr>
        <p:txBody>
          <a:bodyPr>
            <a:normAutofit/>
          </a:bodyPr>
          <a:lstStyle/>
          <a:p>
            <a:pPr marL="541338" indent="-3635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2800" dirty="0"/>
              <a:t>Primeiramente, determinamos os pontos resultantes da interseção das retas f e h (resultantes da interseção entre plano </a:t>
            </a:r>
            <a:r>
              <a:rPr lang="el-GR" sz="2800" dirty="0"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800" dirty="0">
                <a:ea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-PT" sz="2800" dirty="0"/>
              <a:t>os planos horizontal e frontal  que contêm o centro da esfera) com as projeções frontal e horizontal da esfera, respetivamente (os 4 pontos das extremidades);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08B1CCD-D236-1FB3-F981-FBE0FFB398A6}"/>
              </a:ext>
            </a:extLst>
          </p:cNvPr>
          <p:cNvGrpSpPr/>
          <p:nvPr/>
        </p:nvGrpSpPr>
        <p:grpSpPr>
          <a:xfrm>
            <a:off x="736600" y="2008337"/>
            <a:ext cx="3853688" cy="4409581"/>
            <a:chOff x="736600" y="2008337"/>
            <a:chExt cx="3853688" cy="4409581"/>
          </a:xfrm>
        </p:grpSpPr>
        <p:pic>
          <p:nvPicPr>
            <p:cNvPr id="28" name="Imagem 27" descr="Uma imagem com texto, esboço, desenho, diagrama&#10;&#10;Descrição gerada automaticamente">
              <a:extLst>
                <a:ext uri="{FF2B5EF4-FFF2-40B4-BE49-F238E27FC236}">
                  <a16:creationId xmlns:a16="http://schemas.microsoft.com/office/drawing/2014/main" id="{FB3565AA-5DD3-D115-5062-6D430727D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" y="2008337"/>
              <a:ext cx="3853688" cy="4409581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52DA1A-2861-39FF-F4D4-F6D84961FCAE}"/>
                </a:ext>
              </a:extLst>
            </p:cNvPr>
            <p:cNvSpPr/>
            <p:nvPr/>
          </p:nvSpPr>
          <p:spPr>
            <a:xfrm>
              <a:off x="2275882" y="4729692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1C40A4-2ADA-8177-AB60-FB984B75D174}"/>
                </a:ext>
              </a:extLst>
            </p:cNvPr>
            <p:cNvSpPr/>
            <p:nvPr/>
          </p:nvSpPr>
          <p:spPr>
            <a:xfrm>
              <a:off x="3099795" y="4636823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9199F5B-B4F3-693B-3583-B17E824E6107}"/>
                </a:ext>
              </a:extLst>
            </p:cNvPr>
            <p:cNvSpPr/>
            <p:nvPr/>
          </p:nvSpPr>
          <p:spPr>
            <a:xfrm>
              <a:off x="3099795" y="5032111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7C54224-D114-45C7-3BB9-C1F0E898F85D}"/>
                </a:ext>
              </a:extLst>
            </p:cNvPr>
            <p:cNvSpPr/>
            <p:nvPr/>
          </p:nvSpPr>
          <p:spPr>
            <a:xfrm>
              <a:off x="2213970" y="4260586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F0068A3-6571-11A5-1BBE-A196ADF81444}"/>
                </a:ext>
              </a:extLst>
            </p:cNvPr>
            <p:cNvSpPr/>
            <p:nvPr/>
          </p:nvSpPr>
          <p:spPr>
            <a:xfrm>
              <a:off x="2313982" y="3500427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68AAAC-EF47-B683-5D83-9D44C076BE65}"/>
                </a:ext>
              </a:extLst>
            </p:cNvPr>
            <p:cNvSpPr/>
            <p:nvPr/>
          </p:nvSpPr>
          <p:spPr>
            <a:xfrm>
              <a:off x="2968562" y="3119427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BCBDA70-41E4-4326-8481-15DF6B92084B}"/>
                </a:ext>
              </a:extLst>
            </p:cNvPr>
            <p:cNvSpPr/>
            <p:nvPr/>
          </p:nvSpPr>
          <p:spPr>
            <a:xfrm>
              <a:off x="2242969" y="3085567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06B0B9F-AA08-562E-0359-02BA48C0A55D}"/>
                </a:ext>
              </a:extLst>
            </p:cNvPr>
            <p:cNvSpPr/>
            <p:nvPr/>
          </p:nvSpPr>
          <p:spPr>
            <a:xfrm>
              <a:off x="3020949" y="2724139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947108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F9221-DED2-32FC-6958-7F62BC5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Esfera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496F60-6D79-2C10-EE4E-33117BBD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1"/>
            <a:ext cx="6321552" cy="6607049"/>
          </a:xfrm>
        </p:spPr>
        <p:txBody>
          <a:bodyPr>
            <a:normAutofit/>
          </a:bodyPr>
          <a:lstStyle/>
          <a:p>
            <a:pPr marL="541338" indent="-3635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2800" dirty="0"/>
              <a:t>Através da secção que o plano </a:t>
            </a:r>
            <a:r>
              <a:rPr lang="el-GR" sz="2800" dirty="0">
                <a:ea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pt-PT" sz="2800" dirty="0"/>
              <a:t>faz na esfera, rebatemos e encontramos 2 pontos na interseção com o plano </a:t>
            </a:r>
            <a:r>
              <a:rPr lang="el-GR" sz="2800" dirty="0">
                <a:ea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pt-PT" sz="2800" baseline="-25000" dirty="0"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pt-PT" sz="2800" dirty="0">
                <a:ea typeface="Calibri" panose="020F0502020204030204" pitchFamily="34" charset="0"/>
                <a:cs typeface="Calibri" panose="020F0502020204030204" pitchFamily="34" charset="0"/>
              </a:rPr>
              <a:t> (os pontos de quebra);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4AC4DB8-5A61-DC90-32B9-820F88A33408}"/>
              </a:ext>
            </a:extLst>
          </p:cNvPr>
          <p:cNvGrpSpPr/>
          <p:nvPr/>
        </p:nvGrpSpPr>
        <p:grpSpPr>
          <a:xfrm>
            <a:off x="736600" y="2008337"/>
            <a:ext cx="3853688" cy="4420201"/>
            <a:chOff x="736600" y="2008337"/>
            <a:chExt cx="3853688" cy="4420201"/>
          </a:xfrm>
        </p:grpSpPr>
        <p:pic>
          <p:nvPicPr>
            <p:cNvPr id="8" name="Imagem 7" descr="Uma imagem com desenho, esboço, texto, diagrama&#10;&#10;Descrição gerada automaticamente">
              <a:extLst>
                <a:ext uri="{FF2B5EF4-FFF2-40B4-BE49-F238E27FC236}">
                  <a16:creationId xmlns:a16="http://schemas.microsoft.com/office/drawing/2014/main" id="{8A0B94C0-9062-E785-D5B6-0FB9C605D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" y="2008337"/>
              <a:ext cx="3853688" cy="442020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4A4BF6F-DAB2-0A0C-F022-1FF8F4C20134}"/>
                </a:ext>
              </a:extLst>
            </p:cNvPr>
            <p:cNvSpPr/>
            <p:nvPr/>
          </p:nvSpPr>
          <p:spPr>
            <a:xfrm>
              <a:off x="1681522" y="4907756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4946EAB-FD2D-B22B-33DA-A46BA63FCCEC}"/>
                </a:ext>
              </a:extLst>
            </p:cNvPr>
            <p:cNvSpPr/>
            <p:nvPr/>
          </p:nvSpPr>
          <p:spPr>
            <a:xfrm>
              <a:off x="1913297" y="5771356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21307E-0D75-EE42-5452-CDF1E97FD25C}"/>
                </a:ext>
              </a:extLst>
            </p:cNvPr>
            <p:cNvSpPr/>
            <p:nvPr/>
          </p:nvSpPr>
          <p:spPr>
            <a:xfrm>
              <a:off x="2908342" y="3706936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FAC55B-3527-716C-E52C-4430A0604924}"/>
                </a:ext>
              </a:extLst>
            </p:cNvPr>
            <p:cNvSpPr/>
            <p:nvPr/>
          </p:nvSpPr>
          <p:spPr>
            <a:xfrm>
              <a:off x="4073567" y="3611686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90603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F9221-DED2-32FC-6958-7F62BC5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Esfera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496F60-6D79-2C10-EE4E-33117BBD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2"/>
            <a:ext cx="6321552" cy="4861919"/>
          </a:xfrm>
        </p:spPr>
        <p:txBody>
          <a:bodyPr>
            <a:normAutofit/>
          </a:bodyPr>
          <a:lstStyle/>
          <a:p>
            <a:pPr marL="541338" indent="-3635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2800" dirty="0"/>
              <a:t>Em seguida, através da reta a (a reta resultante da interseção do plano </a:t>
            </a:r>
            <a:r>
              <a:rPr lang="el-GR" sz="2800" dirty="0"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pt-PT" sz="2800" dirty="0">
                <a:ea typeface="Calibri" panose="020F0502020204030204" pitchFamily="34" charset="0"/>
                <a:cs typeface="Calibri" panose="020F0502020204030204" pitchFamily="34" charset="0"/>
              </a:rPr>
              <a:t> com um plano de topo que contem a reta l’ (reta paralela ao raio luminoso que contém o centro da esfera)), rebatemos o sólido de modo a esta reta se encontre em verdadeira grandeza e determinamos os 2 pontos de interseção entre esta e a esfera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B050A88-3AB3-0314-6FB9-7DC803ADB352}"/>
              </a:ext>
            </a:extLst>
          </p:cNvPr>
          <p:cNvGrpSpPr/>
          <p:nvPr/>
        </p:nvGrpSpPr>
        <p:grpSpPr>
          <a:xfrm>
            <a:off x="747776" y="1913855"/>
            <a:ext cx="3853688" cy="4609164"/>
            <a:chOff x="747776" y="1913855"/>
            <a:chExt cx="3853688" cy="4609164"/>
          </a:xfrm>
        </p:grpSpPr>
        <p:pic>
          <p:nvPicPr>
            <p:cNvPr id="19" name="Imagem 18" descr="Uma imagem com desenho, esboço, texto, diagrama&#10;&#10;Descrição gerada automaticamente">
              <a:extLst>
                <a:ext uri="{FF2B5EF4-FFF2-40B4-BE49-F238E27FC236}">
                  <a16:creationId xmlns:a16="http://schemas.microsoft.com/office/drawing/2014/main" id="{07F741DE-3DD5-47EC-01B5-A6430292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76" y="1913855"/>
              <a:ext cx="3853688" cy="4609164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DDFF72-8FC2-4631-B7AA-114EF8E299CC}"/>
                </a:ext>
              </a:extLst>
            </p:cNvPr>
            <p:cNvSpPr/>
            <p:nvPr/>
          </p:nvSpPr>
          <p:spPr>
            <a:xfrm>
              <a:off x="2774358" y="2794001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C7ACABA-9846-1BE2-11B4-4960DF7AF08F}"/>
                </a:ext>
              </a:extLst>
            </p:cNvPr>
            <p:cNvSpPr/>
            <p:nvPr/>
          </p:nvSpPr>
          <p:spPr>
            <a:xfrm>
              <a:off x="3753052" y="2658534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76448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F9221-DED2-32FC-6958-7F62BC5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Esfera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496F60-6D79-2C10-EE4E-33117BBD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2"/>
            <a:ext cx="6321552" cy="4861919"/>
          </a:xfrm>
        </p:spPr>
        <p:txBody>
          <a:bodyPr>
            <a:normAutofit/>
          </a:bodyPr>
          <a:lstStyle/>
          <a:p>
            <a:pPr marL="541338" indent="-3635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2800" dirty="0"/>
              <a:t>Por fim, através da reta b (a reta resultante da interseção do plano </a:t>
            </a:r>
            <a:r>
              <a:rPr lang="el-GR" sz="2800" dirty="0"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pt-PT" sz="2800" dirty="0">
                <a:ea typeface="Calibri" panose="020F0502020204030204" pitchFamily="34" charset="0"/>
                <a:cs typeface="Calibri" panose="020F0502020204030204" pitchFamily="34" charset="0"/>
              </a:rPr>
              <a:t> com um plano vertical que contem a reta l’ (reta paralela ao raio luminoso que contém o centro da esfera)), rebatemos o sólido de modo a esta reta se encontre em verdadeira grandeza e determinamos os 2 pontos de interseção entre esta e a esfera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45F6BE0-C4A6-8072-3753-54C701CACCA8}"/>
              </a:ext>
            </a:extLst>
          </p:cNvPr>
          <p:cNvGrpSpPr/>
          <p:nvPr/>
        </p:nvGrpSpPr>
        <p:grpSpPr>
          <a:xfrm>
            <a:off x="747776" y="1913855"/>
            <a:ext cx="3842512" cy="4604484"/>
            <a:chOff x="747776" y="1913855"/>
            <a:chExt cx="3842512" cy="4604484"/>
          </a:xfrm>
        </p:grpSpPr>
        <p:pic>
          <p:nvPicPr>
            <p:cNvPr id="11" name="Imagem 10" descr="Uma imagem com desenho, texto, esboço, diagrama&#10;&#10;Descrição gerada automaticamente">
              <a:extLst>
                <a:ext uri="{FF2B5EF4-FFF2-40B4-BE49-F238E27FC236}">
                  <a16:creationId xmlns:a16="http://schemas.microsoft.com/office/drawing/2014/main" id="{35755BFF-01D3-794D-261C-6689ACD0B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9"/>
            <a:stretch/>
          </p:blipFill>
          <p:spPr>
            <a:xfrm>
              <a:off x="747776" y="1913855"/>
              <a:ext cx="3842512" cy="4604484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ECA2C7-6B5A-7F9F-B115-6C45CC0096DC}"/>
                </a:ext>
              </a:extLst>
            </p:cNvPr>
            <p:cNvSpPr/>
            <p:nvPr/>
          </p:nvSpPr>
          <p:spPr>
            <a:xfrm>
              <a:off x="3608076" y="5151718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99F2FA-3C40-96D6-E53D-5E59DB33F358}"/>
                </a:ext>
              </a:extLst>
            </p:cNvPr>
            <p:cNvSpPr/>
            <p:nvPr/>
          </p:nvSpPr>
          <p:spPr>
            <a:xfrm>
              <a:off x="2669032" y="4961482"/>
              <a:ext cx="262466" cy="2709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5924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508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Avenir Next LT Pro</vt:lpstr>
      <vt:lpstr>Wingdings</vt:lpstr>
      <vt:lpstr>Sitka Banner</vt:lpstr>
      <vt:lpstr>Arial</vt:lpstr>
      <vt:lpstr>HeadlinesVTI</vt:lpstr>
      <vt:lpstr>PowerPoint Presentation</vt:lpstr>
      <vt:lpstr>Continuando o Exercício 1 … </vt:lpstr>
      <vt:lpstr>Exercício 1.4</vt:lpstr>
      <vt:lpstr>Esfera</vt:lpstr>
      <vt:lpstr>Esfera</vt:lpstr>
      <vt:lpstr>Esfera</vt:lpstr>
      <vt:lpstr>Esfera</vt:lpstr>
      <vt:lpstr>Esfera</vt:lpstr>
      <vt:lpstr>Esfera</vt:lpstr>
      <vt:lpstr>Esfera</vt:lpstr>
      <vt:lpstr>Teorema</vt:lpstr>
      <vt:lpstr>Teorema</vt:lpstr>
      <vt:lpstr>Obrigado pela vossa atenção!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Sofia IS. Cadete</dc:creator>
  <cp:lastModifiedBy>André Cadete</cp:lastModifiedBy>
  <cp:revision>22</cp:revision>
  <dcterms:created xsi:type="dcterms:W3CDTF">2023-03-26T23:53:36Z</dcterms:created>
  <dcterms:modified xsi:type="dcterms:W3CDTF">2023-06-05T16:04:02Z</dcterms:modified>
</cp:coreProperties>
</file>